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strument Sans Semi Bold"/>
      <p:regular r:id="rId15"/>
    </p:embeddedFont>
    <p:embeddedFont>
      <p:font typeface="Instrument Sans Semi Bold"/>
      <p:regular r:id="rId16"/>
    </p:embeddedFont>
    <p:embeddedFont>
      <p:font typeface="Instrument Sans Semi Bold"/>
      <p:regular r:id="rId17"/>
    </p:embeddedFont>
    <p:embeddedFont>
      <p:font typeface="Instrument Sans Semi Bold"/>
      <p:regular r:id="rId18"/>
    </p:embeddedFont>
    <p:embeddedFont>
      <p:font typeface="Instrument Sans Medium"/>
      <p:regular r:id="rId19"/>
    </p:embeddedFont>
    <p:embeddedFont>
      <p:font typeface="Instrument Sans Medium"/>
      <p:regular r:id="rId20"/>
    </p:embeddedFont>
    <p:embeddedFont>
      <p:font typeface="Instrument Sans Medium"/>
      <p:regular r:id="rId21"/>
    </p:embeddedFont>
    <p:embeddedFont>
      <p:font typeface="Instrument Sans Medium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2-1.png>
</file>

<file path=ppt/media/image-2-2.svg>
</file>

<file path=ppt/media/image-2-3.png>
</file>

<file path=ppt/media/image-2-4.png>
</file>

<file path=ppt/media/image-2-5.png>
</file>

<file path=ppt/media/image-3-1.png>
</file>

<file path=ppt/media/image-3-2.png>
</file>

<file path=ppt/media/image-3-3.svg>
</file>

<file path=ppt/media/image-3-4.png>
</file>

<file path=ppt/media/image-4-1.png>
</file>

<file path=ppt/media/image-4-2.svg>
</file>

<file path=ppt/media/image-5-1.png>
</file>

<file path=ppt/media/image-5-2.svg>
</file>

<file path=ppt/media/image-6-1.png>
</file>

<file path=ppt/media/image-6-2.svg>
</file>

<file path=ppt/media/image-7-1.png>
</file>

<file path=ppt/media/image-7-10.png>
</file>

<file path=ppt/media/image-7-11.svg>
</file>

<file path=ppt/media/image-7-2.png>
</file>

<file path=ppt/media/image-7-3.svg>
</file>

<file path=ppt/media/image-7-4.png>
</file>

<file path=ppt/media/image-7-5.svg>
</file>

<file path=ppt/media/image-7-6.png>
</file>

<file path=ppt/media/image-7-7.svg>
</file>

<file path=ppt/media/image-7-8.png>
</file>

<file path=ppt/media/image-7-9.svg>
</file>

<file path=ppt/media/image-8-1.png>
</file>

<file path=ppt/media/image-8-2.png>
</file>

<file path=ppt/media/image-8-3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image" Target="../media/image-7-10.png"/><Relationship Id="rId11" Type="http://schemas.openxmlformats.org/officeDocument/2006/relationships/image" Target="../media/image-7-11.svg"/><Relationship Id="rId12" Type="http://schemas.openxmlformats.org/officeDocument/2006/relationships/slideLayout" Target="../slideLayouts/slideLayout8.xml"/><Relationship Id="rId1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503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346841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1714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 The Reality Check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6280190" y="52204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AR + AI Foundations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675442"/>
            <a:ext cx="1986558" cy="426244"/>
          </a:xfrm>
          <a:prstGeom prst="roundRect">
            <a:avLst>
              <a:gd name="adj" fmla="val 38315"/>
            </a:avLst>
          </a:prstGeom>
          <a:solidFill>
            <a:srgbClr val="CEE6FD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797838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743426"/>
            <a:ext cx="144220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CORE CONCEPT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192411"/>
            <a:ext cx="93920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What "Augmented" Actually Means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224135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Adding digital information on top of what you already see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59405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20604" y="3993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Real World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20604" y="4483894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What your camera sees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2859405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368171" y="3993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Digital Layer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5368171" y="4483894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Graphics, text, 3D objects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2859405"/>
            <a:ext cx="4347567" cy="90725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715738" y="3993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AR Result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9715738" y="4483894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Combined experience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793790" y="5413772"/>
            <a:ext cx="376189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You've Already Used AR</a:t>
            </a:r>
            <a:endParaRPr lang="en-US" sz="2650" dirty="0"/>
          </a:p>
        </p:txBody>
      </p:sp>
      <p:sp>
        <p:nvSpPr>
          <p:cNvPr id="17" name="Text 11"/>
          <p:cNvSpPr/>
          <p:nvPr/>
        </p:nvSpPr>
        <p:spPr>
          <a:xfrm>
            <a:off x="793790" y="64060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Instagram Filters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93790" y="6987183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Face effects in real-time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5288161" y="64060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Snapchat Lenses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5288161" y="6987183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Animated face tracking</a:t>
            </a:r>
            <a:endParaRPr lang="en-US" sz="1750" dirty="0"/>
          </a:p>
        </p:txBody>
      </p:sp>
      <p:sp>
        <p:nvSpPr>
          <p:cNvPr id="21" name="Text 15"/>
          <p:cNvSpPr/>
          <p:nvPr/>
        </p:nvSpPr>
        <p:spPr>
          <a:xfrm>
            <a:off x="9782532" y="64060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Google Maps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9782532" y="6987183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Live navigation arrows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834509"/>
            <a:ext cx="2428518" cy="413147"/>
          </a:xfrm>
          <a:prstGeom prst="roundRect">
            <a:avLst>
              <a:gd name="adj" fmla="val 37553"/>
            </a:avLst>
          </a:prstGeom>
          <a:noFill/>
          <a:ln w="7620">
            <a:solidFill>
              <a:srgbClr val="84C1FA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592" y="954881"/>
            <a:ext cx="172283" cy="1722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88958" y="906661"/>
            <a:ext cx="1896547" cy="268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50" dirty="0">
                <a:solidFill>
                  <a:srgbClr val="84C1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CRITICAL DIFFERENCE</a:t>
            </a:r>
            <a:endParaRPr lang="en-US" sz="1350" dirty="0"/>
          </a:p>
        </p:txBody>
      </p:sp>
      <p:sp>
        <p:nvSpPr>
          <p:cNvPr id="6" name="Text 2"/>
          <p:cNvSpPr/>
          <p:nvPr/>
        </p:nvSpPr>
        <p:spPr>
          <a:xfrm>
            <a:off x="793790" y="1329452"/>
            <a:ext cx="7528084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AR vs VR: Clear the Confusion</a:t>
            </a:r>
            <a:endParaRPr lang="en-US" sz="4200" dirty="0"/>
          </a:p>
        </p:txBody>
      </p:sp>
      <p:sp>
        <p:nvSpPr>
          <p:cNvPr id="7" name="Text 3"/>
          <p:cNvSpPr/>
          <p:nvPr/>
        </p:nvSpPr>
        <p:spPr>
          <a:xfrm>
            <a:off x="793790" y="2514600"/>
            <a:ext cx="3515320" cy="1077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84C1FA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AR = Adds to Reality</a:t>
            </a:r>
            <a:endParaRPr lang="en-US" sz="3350" dirty="0"/>
          </a:p>
        </p:txBody>
      </p:sp>
      <p:sp>
        <p:nvSpPr>
          <p:cNvPr id="8" name="Text 4"/>
          <p:cNvSpPr/>
          <p:nvPr/>
        </p:nvSpPr>
        <p:spPr>
          <a:xfrm>
            <a:off x="793790" y="3796784"/>
            <a:ext cx="3515320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✅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See the real world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793790" y="4324707"/>
            <a:ext cx="3515320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✅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Digital content overlaid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793790" y="4852630"/>
            <a:ext cx="3515320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✅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Stay grounded in reality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793790" y="5401032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This Workshop ✓</a:t>
            </a:r>
            <a:endParaRPr lang="en-US" sz="2100" dirty="0"/>
          </a:p>
        </p:txBody>
      </p:sp>
      <p:sp>
        <p:nvSpPr>
          <p:cNvPr id="12" name="Text 8"/>
          <p:cNvSpPr/>
          <p:nvPr/>
        </p:nvSpPr>
        <p:spPr>
          <a:xfrm>
            <a:off x="4842510" y="2514600"/>
            <a:ext cx="3515320" cy="1077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F5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VR = Replaces Reality</a:t>
            </a:r>
            <a:endParaRPr lang="en-US" sz="3350" dirty="0"/>
          </a:p>
        </p:txBody>
      </p:sp>
      <p:sp>
        <p:nvSpPr>
          <p:cNvPr id="13" name="Text 9"/>
          <p:cNvSpPr/>
          <p:nvPr/>
        </p:nvSpPr>
        <p:spPr>
          <a:xfrm>
            <a:off x="4842510" y="3796784"/>
            <a:ext cx="3515320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❌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Fully virtual world</a:t>
            </a:r>
            <a:endParaRPr lang="en-US" sz="1650" dirty="0"/>
          </a:p>
        </p:txBody>
      </p:sp>
      <p:sp>
        <p:nvSpPr>
          <p:cNvPr id="14" name="Text 10"/>
          <p:cNvSpPr/>
          <p:nvPr/>
        </p:nvSpPr>
        <p:spPr>
          <a:xfrm>
            <a:off x="4842510" y="4324707"/>
            <a:ext cx="3515320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❌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Headsets required</a:t>
            </a:r>
            <a:endParaRPr lang="en-US" sz="1650" dirty="0"/>
          </a:p>
        </p:txBody>
      </p:sp>
      <p:sp>
        <p:nvSpPr>
          <p:cNvPr id="15" name="Text 11"/>
          <p:cNvSpPr/>
          <p:nvPr/>
        </p:nvSpPr>
        <p:spPr>
          <a:xfrm>
            <a:off x="4842510" y="4852630"/>
            <a:ext cx="3515320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❌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Complete immersion</a:t>
            </a:r>
            <a:endParaRPr lang="en-US" sz="1650" dirty="0"/>
          </a:p>
        </p:txBody>
      </p:sp>
      <p:sp>
        <p:nvSpPr>
          <p:cNvPr id="16" name="Text 12"/>
          <p:cNvSpPr/>
          <p:nvPr/>
        </p:nvSpPr>
        <p:spPr>
          <a:xfrm>
            <a:off x="4842510" y="5401032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Not Covered ✗</a:t>
            </a:r>
            <a:endParaRPr lang="en-US" sz="2100" dirty="0"/>
          </a:p>
        </p:txBody>
      </p:sp>
      <p:sp>
        <p:nvSpPr>
          <p:cNvPr id="17" name="Shape 13"/>
          <p:cNvSpPr/>
          <p:nvPr/>
        </p:nvSpPr>
        <p:spPr>
          <a:xfrm>
            <a:off x="793790" y="6172557"/>
            <a:ext cx="7556421" cy="1222534"/>
          </a:xfrm>
          <a:prstGeom prst="roundRect">
            <a:avLst>
              <a:gd name="adj" fmla="val 15864"/>
            </a:avLst>
          </a:prstGeom>
          <a:solidFill>
            <a:srgbClr val="B5DAFC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174" y="6497122"/>
            <a:ext cx="269319" cy="215384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493877" y="6431042"/>
            <a:ext cx="6640949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Important: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We're NOT teaching VR. No headsets, no game engines, no virtual simulations.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500783"/>
            <a:ext cx="1747718" cy="426244"/>
          </a:xfrm>
          <a:prstGeom prst="roundRect">
            <a:avLst>
              <a:gd name="adj" fmla="val 38315"/>
            </a:avLst>
          </a:prstGeom>
          <a:solidFill>
            <a:srgbClr val="CEE6FD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1623179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568768"/>
            <a:ext cx="120336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PIPELINE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017752"/>
            <a:ext cx="62163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How AR Actually Works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30666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It's a process, not magic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36847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039791"/>
            <a:ext cx="4196358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9" name="Text 6"/>
          <p:cNvSpPr/>
          <p:nvPr/>
        </p:nvSpPr>
        <p:spPr>
          <a:xfrm>
            <a:off x="793790" y="42140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Camera Captures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93790" y="4704517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Real-world frames captured every millisecond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216962" y="36847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216962" y="4039791"/>
            <a:ext cx="4196358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3" name="Text 10"/>
          <p:cNvSpPr/>
          <p:nvPr/>
        </p:nvSpPr>
        <p:spPr>
          <a:xfrm>
            <a:off x="5216962" y="42140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Software Processes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5216962" y="4704517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 analyzes and interprets the visual data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640133" y="36847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9640133" y="4039791"/>
            <a:ext cx="4196358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7" name="Text 14"/>
          <p:cNvSpPr/>
          <p:nvPr/>
        </p:nvSpPr>
        <p:spPr>
          <a:xfrm>
            <a:off x="9640133" y="42140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Output Displays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9640133" y="4704517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Enhanced view shown on your screen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133951" y="6110645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software sits in between—that's where the intelligence lives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793790" y="5855494"/>
            <a:ext cx="30480" cy="873204"/>
          </a:xfrm>
          <a:prstGeom prst="rect">
            <a:avLst/>
          </a:prstGeom>
          <a:solidFill>
            <a:srgbClr val="84C1FA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698063"/>
            <a:ext cx="2861429" cy="426244"/>
          </a:xfrm>
          <a:prstGeom prst="roundRect">
            <a:avLst>
              <a:gd name="adj" fmla="val 38315"/>
            </a:avLst>
          </a:prstGeom>
          <a:solidFill>
            <a:srgbClr val="CEE6FD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820460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766048"/>
            <a:ext cx="231707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INTELLIGENCE LAYER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2150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Why AR Needs AI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22639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Cameras capture pixels—AI gives them meaning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2882027"/>
            <a:ext cx="4196358" cy="1805940"/>
          </a:xfrm>
          <a:prstGeom prst="roundRect">
            <a:avLst>
              <a:gd name="adj" fmla="val 11304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1020604" y="3108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Camera Alone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359925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Just pixels and colors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0604" y="4098250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 understanding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216962" y="2882027"/>
            <a:ext cx="4196358" cy="1805940"/>
          </a:xfrm>
          <a:prstGeom prst="roundRect">
            <a:avLst>
              <a:gd name="adj" fmla="val 11304"/>
            </a:avLst>
          </a:prstGeom>
          <a:solidFill>
            <a:srgbClr val="CEE6FD"/>
          </a:solidFill>
          <a:ln/>
        </p:spPr>
      </p:sp>
      <p:sp>
        <p:nvSpPr>
          <p:cNvPr id="12" name="Text 9"/>
          <p:cNvSpPr/>
          <p:nvPr/>
        </p:nvSpPr>
        <p:spPr>
          <a:xfrm>
            <a:off x="5443776" y="3108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AI Processing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443776" y="359925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Recognizes patterns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5443776" y="4098250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Detects features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9640133" y="2882027"/>
            <a:ext cx="4196358" cy="1805940"/>
          </a:xfrm>
          <a:prstGeom prst="roundRect">
            <a:avLst>
              <a:gd name="adj" fmla="val 11304"/>
            </a:avLst>
          </a:prstGeom>
          <a:solidFill>
            <a:srgbClr val="CEE6FD"/>
          </a:solidFill>
          <a:ln/>
        </p:spPr>
      </p:sp>
      <p:sp>
        <p:nvSpPr>
          <p:cNvPr id="16" name="Text 13"/>
          <p:cNvSpPr/>
          <p:nvPr/>
        </p:nvSpPr>
        <p:spPr>
          <a:xfrm>
            <a:off x="9866948" y="3108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Smart AR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9866948" y="359925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Tracks and responds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866948" y="4098250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Anchors content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93790" y="5028128"/>
            <a:ext cx="366355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AI Makes AR Intelligent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793790" y="60203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Face Detection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793790" y="6601539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Finds and tracks facial features in real-time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5288161" y="60203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Hand Tracking</a:t>
            </a:r>
            <a:endParaRPr lang="en-US" sz="2200" dirty="0"/>
          </a:p>
        </p:txBody>
      </p:sp>
      <p:sp>
        <p:nvSpPr>
          <p:cNvPr id="23" name="Text 20"/>
          <p:cNvSpPr/>
          <p:nvPr/>
        </p:nvSpPr>
        <p:spPr>
          <a:xfrm>
            <a:off x="5288161" y="6601539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Recognizes gestures and finger positions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9782532" y="60203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Object Recognition</a:t>
            </a:r>
            <a:endParaRPr lang="en-US" sz="2200" dirty="0"/>
          </a:p>
        </p:txBody>
      </p:sp>
      <p:sp>
        <p:nvSpPr>
          <p:cNvPr id="25" name="Text 22"/>
          <p:cNvSpPr/>
          <p:nvPr/>
        </p:nvSpPr>
        <p:spPr>
          <a:xfrm>
            <a:off x="9782532" y="6601539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Identifies and follows real-world items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54787"/>
            <a:ext cx="2392680" cy="441484"/>
          </a:xfrm>
          <a:prstGeom prst="roundRect">
            <a:avLst>
              <a:gd name="adj" fmla="val 36993"/>
            </a:avLst>
          </a:prstGeom>
          <a:noFill/>
          <a:ln w="7620">
            <a:solidFill>
              <a:srgbClr val="84C1FA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37498" y="1284803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9675" y="1230392"/>
            <a:ext cx="183308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84C1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BEHIND THE SCENES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6869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AR = Math + Camera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2486501"/>
            <a:ext cx="480345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(But You Don't Need to Fear It)</a:t>
            </a:r>
            <a:endParaRPr lang="en-US" sz="2650" dirty="0"/>
          </a:p>
        </p:txBody>
      </p:sp>
      <p:sp>
        <p:nvSpPr>
          <p:cNvPr id="7" name="Shape 4"/>
          <p:cNvSpPr/>
          <p:nvPr/>
        </p:nvSpPr>
        <p:spPr>
          <a:xfrm>
            <a:off x="793790" y="3251954"/>
            <a:ext cx="6407944" cy="2694503"/>
          </a:xfrm>
          <a:prstGeom prst="roundRect">
            <a:avLst>
              <a:gd name="adj" fmla="val 5430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763310" y="3251954"/>
            <a:ext cx="121920" cy="2694503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9" name="Text 6"/>
          <p:cNvSpPr/>
          <p:nvPr/>
        </p:nvSpPr>
        <p:spPr>
          <a:xfrm>
            <a:off x="1142524" y="3509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Math Handles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142524" y="3999667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X, Y coordinates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142524" y="4441865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Positions in space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42524" y="4884063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Size calculations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142524" y="5326261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Movement tracking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8548" y="3251954"/>
            <a:ext cx="6408063" cy="2694503"/>
          </a:xfrm>
          <a:prstGeom prst="roundRect">
            <a:avLst>
              <a:gd name="adj" fmla="val 5430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7398067" y="3251954"/>
            <a:ext cx="121920" cy="2694503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6" name="Text 13"/>
          <p:cNvSpPr/>
          <p:nvPr/>
        </p:nvSpPr>
        <p:spPr>
          <a:xfrm>
            <a:off x="7777282" y="3509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You Don't Write It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7777282" y="3999667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Libraries do the heavy lifting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7777282" y="4498658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Pre-built functions handle all calculations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777282" y="4997648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You just call simple commands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33951" y="6456759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4C1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Think of it like GPS: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Complex math underneath, simple to use on top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793790" y="6201608"/>
            <a:ext cx="30480" cy="873204"/>
          </a:xfrm>
          <a:prstGeom prst="rect">
            <a:avLst/>
          </a:prstGeom>
          <a:solidFill>
            <a:srgbClr val="84C1FA"/>
          </a:solidFill>
          <a:ln/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831771"/>
            <a:ext cx="1110734" cy="268010"/>
          </a:xfrm>
          <a:prstGeom prst="roundRect">
            <a:avLst>
              <a:gd name="adj" fmla="val 42656"/>
            </a:avLst>
          </a:prstGeom>
          <a:solidFill>
            <a:srgbClr val="CEE6F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75440" y="902256"/>
            <a:ext cx="126921" cy="1269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65821" y="879396"/>
            <a:ext cx="729853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YOUR TOOL</a:t>
            </a:r>
            <a:endParaRPr lang="en-US" sz="1000" dirty="0"/>
          </a:p>
        </p:txBody>
      </p:sp>
      <p:sp>
        <p:nvSpPr>
          <p:cNvPr id="6" name="Text 2"/>
          <p:cNvSpPr/>
          <p:nvPr/>
        </p:nvSpPr>
        <p:spPr>
          <a:xfrm>
            <a:off x="6280190" y="1144191"/>
            <a:ext cx="4310420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Why Python for AR + AI</a:t>
            </a:r>
            <a:endParaRPr lang="en-US" sz="3100" dirty="0"/>
          </a:p>
        </p:txBody>
      </p:sp>
      <p:sp>
        <p:nvSpPr>
          <p:cNvPr id="7" name="Text 3"/>
          <p:cNvSpPr/>
          <p:nvPr/>
        </p:nvSpPr>
        <p:spPr>
          <a:xfrm>
            <a:off x="6280190" y="1807012"/>
            <a:ext cx="7556421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practical choice, not just hype</a:t>
            </a:r>
            <a:endParaRPr lang="en-US" sz="12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0190" y="2148007"/>
            <a:ext cx="476250" cy="47625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280190" y="276308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Glue Language</a:t>
            </a:r>
            <a:endParaRPr lang="en-US" sz="1550" dirty="0"/>
          </a:p>
        </p:txBody>
      </p:sp>
      <p:sp>
        <p:nvSpPr>
          <p:cNvPr id="10" name="Text 5"/>
          <p:cNvSpPr/>
          <p:nvPr/>
        </p:nvSpPr>
        <p:spPr>
          <a:xfrm>
            <a:off x="6280190" y="3077766"/>
            <a:ext cx="7556421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Connects camera, AI models, and display seamlessly</a:t>
            </a:r>
            <a:endParaRPr lang="en-US" sz="12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0190" y="3516035"/>
            <a:ext cx="476250" cy="47625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280190" y="4131112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AI Powerhouse</a:t>
            </a:r>
            <a:endParaRPr lang="en-US" sz="1550" dirty="0"/>
          </a:p>
        </p:txBody>
      </p:sp>
      <p:sp>
        <p:nvSpPr>
          <p:cNvPr id="13" name="Text 7"/>
          <p:cNvSpPr/>
          <p:nvPr/>
        </p:nvSpPr>
        <p:spPr>
          <a:xfrm>
            <a:off x="6280190" y="4445794"/>
            <a:ext cx="7556421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Massive libraries: OpenCV, MediaPipe, TensorFlow</a:t>
            </a:r>
            <a:endParaRPr lang="en-US" sz="12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80190" y="4884063"/>
            <a:ext cx="476250" cy="47625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280190" y="5499140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Easy to Learn</a:t>
            </a:r>
            <a:endParaRPr lang="en-US" sz="1550" dirty="0"/>
          </a:p>
        </p:txBody>
      </p:sp>
      <p:sp>
        <p:nvSpPr>
          <p:cNvPr id="16" name="Text 9"/>
          <p:cNvSpPr/>
          <p:nvPr/>
        </p:nvSpPr>
        <p:spPr>
          <a:xfrm>
            <a:off x="6280190" y="5813822"/>
            <a:ext cx="7556421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Clear syntax, readable code, fast prototyping</a:t>
            </a:r>
            <a:endParaRPr lang="en-US" sz="1250" dirty="0"/>
          </a:p>
        </p:txBody>
      </p:sp>
      <p:pic>
        <p:nvPicPr>
          <p:cNvPr id="17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80190" y="6252091"/>
            <a:ext cx="476250" cy="476250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6280190" y="686716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Industry Standard</a:t>
            </a:r>
            <a:endParaRPr lang="en-US" sz="1550" dirty="0"/>
          </a:p>
        </p:txBody>
      </p:sp>
      <p:sp>
        <p:nvSpPr>
          <p:cNvPr id="19" name="Text 11"/>
          <p:cNvSpPr/>
          <p:nvPr/>
        </p:nvSpPr>
        <p:spPr>
          <a:xfrm>
            <a:off x="6280190" y="7181850"/>
            <a:ext cx="7556421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Used in AI research, computer vision, automation</a:t>
            </a:r>
            <a:endParaRPr lang="en-US" sz="12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725924"/>
            <a:ext cx="1699736" cy="317778"/>
          </a:xfrm>
          <a:prstGeom prst="roundRect">
            <a:avLst>
              <a:gd name="adj" fmla="val 41115"/>
            </a:avLst>
          </a:prstGeom>
          <a:solidFill>
            <a:srgbClr val="CEE6F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2613" y="812244"/>
            <a:ext cx="145137" cy="14513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20259" y="780336"/>
            <a:ext cx="1264444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REALISTIC GOALS</a:t>
            </a:r>
            <a:endParaRPr lang="en-US" sz="1100" dirty="0"/>
          </a:p>
        </p:txBody>
      </p:sp>
      <p:sp>
        <p:nvSpPr>
          <p:cNvPr id="6" name="Text 2"/>
          <p:cNvSpPr/>
          <p:nvPr/>
        </p:nvSpPr>
        <p:spPr>
          <a:xfrm>
            <a:off x="793790" y="1101685"/>
            <a:ext cx="541270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What You'll Actually Build</a:t>
            </a:r>
            <a:endParaRPr lang="en-US" sz="3550" dirty="0"/>
          </a:p>
        </p:txBody>
      </p:sp>
      <p:sp>
        <p:nvSpPr>
          <p:cNvPr id="7" name="Text 3"/>
          <p:cNvSpPr/>
          <p:nvPr/>
        </p:nvSpPr>
        <p:spPr>
          <a:xfrm>
            <a:off x="793790" y="1886307"/>
            <a:ext cx="7556421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Setting honest expectations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793790" y="2455902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1A561C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✓ You CAN Do</a:t>
            </a:r>
            <a:endParaRPr lang="en-US" sz="2100" dirty="0"/>
          </a:p>
        </p:txBody>
      </p:sp>
      <p:sp>
        <p:nvSpPr>
          <p:cNvPr id="9" name="Shape 5"/>
          <p:cNvSpPr/>
          <p:nvPr/>
        </p:nvSpPr>
        <p:spPr>
          <a:xfrm>
            <a:off x="793790" y="3055620"/>
            <a:ext cx="90726" cy="90726"/>
          </a:xfrm>
          <a:prstGeom prst="roundRect">
            <a:avLst>
              <a:gd name="adj" fmla="val 503935"/>
            </a:avLst>
          </a:prstGeom>
          <a:solidFill>
            <a:srgbClr val="84C1FA"/>
          </a:solidFill>
          <a:ln/>
        </p:spPr>
      </p:sp>
      <p:sp>
        <p:nvSpPr>
          <p:cNvPr id="10" name="Text 6"/>
          <p:cNvSpPr/>
          <p:nvPr/>
        </p:nvSpPr>
        <p:spPr>
          <a:xfrm>
            <a:off x="1029653" y="2959298"/>
            <a:ext cx="242935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Camera-based AI logic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29653" y="3387923"/>
            <a:ext cx="3321010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Process live video feeds</a:t>
            </a:r>
            <a:endParaRPr lang="en-US" sz="1400" dirty="0"/>
          </a:p>
        </p:txBody>
      </p:sp>
      <p:sp>
        <p:nvSpPr>
          <p:cNvPr id="12" name="Shape 8"/>
          <p:cNvSpPr/>
          <p:nvPr/>
        </p:nvSpPr>
        <p:spPr>
          <a:xfrm>
            <a:off x="793790" y="4035743"/>
            <a:ext cx="90726" cy="90726"/>
          </a:xfrm>
          <a:prstGeom prst="roundRect">
            <a:avLst>
              <a:gd name="adj" fmla="val 503935"/>
            </a:avLst>
          </a:prstGeom>
          <a:solidFill>
            <a:srgbClr val="84C1FA"/>
          </a:solidFill>
          <a:ln/>
        </p:spPr>
      </p:sp>
      <p:sp>
        <p:nvSpPr>
          <p:cNvPr id="13" name="Text 9"/>
          <p:cNvSpPr/>
          <p:nvPr/>
        </p:nvSpPr>
        <p:spPr>
          <a:xfrm>
            <a:off x="1029653" y="3939421"/>
            <a:ext cx="236243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Face tracking systems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1029653" y="4368046"/>
            <a:ext cx="3321010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Detect and follow facial features</a:t>
            </a:r>
            <a:endParaRPr lang="en-US" sz="1400" dirty="0"/>
          </a:p>
        </p:txBody>
      </p:sp>
      <p:sp>
        <p:nvSpPr>
          <p:cNvPr id="15" name="Shape 11"/>
          <p:cNvSpPr/>
          <p:nvPr/>
        </p:nvSpPr>
        <p:spPr>
          <a:xfrm>
            <a:off x="793790" y="5015865"/>
            <a:ext cx="90726" cy="90726"/>
          </a:xfrm>
          <a:prstGeom prst="roundRect">
            <a:avLst>
              <a:gd name="adj" fmla="val 503935"/>
            </a:avLst>
          </a:prstGeom>
          <a:solidFill>
            <a:srgbClr val="84C1FA"/>
          </a:solidFill>
          <a:ln/>
        </p:spPr>
      </p:sp>
      <p:sp>
        <p:nvSpPr>
          <p:cNvPr id="16" name="Text 12"/>
          <p:cNvSpPr/>
          <p:nvPr/>
        </p:nvSpPr>
        <p:spPr>
          <a:xfrm>
            <a:off x="1029653" y="4919543"/>
            <a:ext cx="272022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Hand gesture recognition</a:t>
            </a:r>
            <a:endParaRPr lang="en-US" sz="1750" dirty="0"/>
          </a:p>
        </p:txBody>
      </p:sp>
      <p:sp>
        <p:nvSpPr>
          <p:cNvPr id="17" name="Text 13"/>
          <p:cNvSpPr/>
          <p:nvPr/>
        </p:nvSpPr>
        <p:spPr>
          <a:xfrm>
            <a:off x="1029653" y="5348168"/>
            <a:ext cx="3321010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Build interactive controls</a:t>
            </a:r>
            <a:endParaRPr lang="en-US" sz="1400" dirty="0"/>
          </a:p>
        </p:txBody>
      </p:sp>
      <p:sp>
        <p:nvSpPr>
          <p:cNvPr id="18" name="Shape 14"/>
          <p:cNvSpPr/>
          <p:nvPr/>
        </p:nvSpPr>
        <p:spPr>
          <a:xfrm>
            <a:off x="793790" y="5995988"/>
            <a:ext cx="90726" cy="90726"/>
          </a:xfrm>
          <a:prstGeom prst="roundRect">
            <a:avLst>
              <a:gd name="adj" fmla="val 503935"/>
            </a:avLst>
          </a:prstGeom>
          <a:solidFill>
            <a:srgbClr val="84C1FA"/>
          </a:solidFill>
          <a:ln/>
        </p:spPr>
      </p:sp>
      <p:sp>
        <p:nvSpPr>
          <p:cNvPr id="19" name="Text 15"/>
          <p:cNvSpPr/>
          <p:nvPr/>
        </p:nvSpPr>
        <p:spPr>
          <a:xfrm>
            <a:off x="1029653" y="5899666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Simple AR overlays</a:t>
            </a:r>
            <a:endParaRPr lang="en-US" sz="1750" dirty="0"/>
          </a:p>
        </p:txBody>
      </p:sp>
      <p:sp>
        <p:nvSpPr>
          <p:cNvPr id="20" name="Text 16"/>
          <p:cNvSpPr/>
          <p:nvPr/>
        </p:nvSpPr>
        <p:spPr>
          <a:xfrm>
            <a:off x="1029653" y="6328291"/>
            <a:ext cx="3321010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Add graphics to real-world views</a:t>
            </a:r>
            <a:endParaRPr lang="en-US" sz="1400" dirty="0"/>
          </a:p>
        </p:txBody>
      </p:sp>
      <p:sp>
        <p:nvSpPr>
          <p:cNvPr id="21" name="Text 17"/>
          <p:cNvSpPr/>
          <p:nvPr/>
        </p:nvSpPr>
        <p:spPr>
          <a:xfrm>
            <a:off x="4800957" y="2455902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9216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○ Future Skills</a:t>
            </a:r>
            <a:endParaRPr lang="en-US" sz="2100" dirty="0"/>
          </a:p>
        </p:txBody>
      </p:sp>
      <p:sp>
        <p:nvSpPr>
          <p:cNvPr id="22" name="Shape 18"/>
          <p:cNvSpPr/>
          <p:nvPr/>
        </p:nvSpPr>
        <p:spPr>
          <a:xfrm>
            <a:off x="4800957" y="3055620"/>
            <a:ext cx="90726" cy="90726"/>
          </a:xfrm>
          <a:prstGeom prst="roundRect">
            <a:avLst>
              <a:gd name="adj" fmla="val 503935"/>
            </a:avLst>
          </a:prstGeom>
          <a:solidFill>
            <a:srgbClr val="84C1FA"/>
          </a:solidFill>
          <a:ln/>
        </p:spPr>
      </p:sp>
      <p:sp>
        <p:nvSpPr>
          <p:cNvPr id="23" name="Text 19"/>
          <p:cNvSpPr/>
          <p:nvPr/>
        </p:nvSpPr>
        <p:spPr>
          <a:xfrm>
            <a:off x="5036820" y="295929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AAA-level AR apps</a:t>
            </a:r>
            <a:endParaRPr lang="en-US" sz="1750" dirty="0"/>
          </a:p>
        </p:txBody>
      </p:sp>
      <p:sp>
        <p:nvSpPr>
          <p:cNvPr id="24" name="Text 20"/>
          <p:cNvSpPr/>
          <p:nvPr/>
        </p:nvSpPr>
        <p:spPr>
          <a:xfrm>
            <a:off x="5036820" y="3387923"/>
            <a:ext cx="3321010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Requires advanced frameworks</a:t>
            </a:r>
            <a:endParaRPr lang="en-US" sz="1400" dirty="0"/>
          </a:p>
        </p:txBody>
      </p:sp>
      <p:sp>
        <p:nvSpPr>
          <p:cNvPr id="25" name="Shape 21"/>
          <p:cNvSpPr/>
          <p:nvPr/>
        </p:nvSpPr>
        <p:spPr>
          <a:xfrm>
            <a:off x="4800957" y="4035743"/>
            <a:ext cx="90726" cy="90726"/>
          </a:xfrm>
          <a:prstGeom prst="roundRect">
            <a:avLst>
              <a:gd name="adj" fmla="val 503935"/>
            </a:avLst>
          </a:prstGeom>
          <a:solidFill>
            <a:srgbClr val="84C1FA"/>
          </a:solidFill>
          <a:ln/>
        </p:spPr>
      </p:sp>
      <p:sp>
        <p:nvSpPr>
          <p:cNvPr id="26" name="Text 22"/>
          <p:cNvSpPr/>
          <p:nvPr/>
        </p:nvSpPr>
        <p:spPr>
          <a:xfrm>
            <a:off x="5036820" y="393942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Metaverse platforms</a:t>
            </a:r>
            <a:endParaRPr lang="en-US" sz="1750" dirty="0"/>
          </a:p>
        </p:txBody>
      </p:sp>
      <p:sp>
        <p:nvSpPr>
          <p:cNvPr id="27" name="Text 23"/>
          <p:cNvSpPr/>
          <p:nvPr/>
        </p:nvSpPr>
        <p:spPr>
          <a:xfrm>
            <a:off x="5036820" y="4368046"/>
            <a:ext cx="3321010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Needs 3D engines and servers</a:t>
            </a:r>
            <a:endParaRPr lang="en-US" sz="1400" dirty="0"/>
          </a:p>
        </p:txBody>
      </p:sp>
      <p:sp>
        <p:nvSpPr>
          <p:cNvPr id="28" name="Shape 24"/>
          <p:cNvSpPr/>
          <p:nvPr/>
        </p:nvSpPr>
        <p:spPr>
          <a:xfrm>
            <a:off x="4800957" y="5015865"/>
            <a:ext cx="90726" cy="90726"/>
          </a:xfrm>
          <a:prstGeom prst="roundRect">
            <a:avLst>
              <a:gd name="adj" fmla="val 503935"/>
            </a:avLst>
          </a:prstGeom>
          <a:solidFill>
            <a:srgbClr val="84C1FA"/>
          </a:solidFill>
          <a:ln/>
        </p:spPr>
      </p:sp>
      <p:sp>
        <p:nvSpPr>
          <p:cNvPr id="29" name="Text 25"/>
          <p:cNvSpPr/>
          <p:nvPr/>
        </p:nvSpPr>
        <p:spPr>
          <a:xfrm>
            <a:off x="5036820" y="4919543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Wearable AR devices</a:t>
            </a:r>
            <a:endParaRPr lang="en-US" sz="1750" dirty="0"/>
          </a:p>
        </p:txBody>
      </p:sp>
      <p:sp>
        <p:nvSpPr>
          <p:cNvPr id="30" name="Text 26"/>
          <p:cNvSpPr/>
          <p:nvPr/>
        </p:nvSpPr>
        <p:spPr>
          <a:xfrm>
            <a:off x="5036820" y="5348168"/>
            <a:ext cx="3321010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Specialized hardware development</a:t>
            </a:r>
            <a:endParaRPr lang="en-US" sz="1400" dirty="0"/>
          </a:p>
        </p:txBody>
      </p:sp>
      <p:sp>
        <p:nvSpPr>
          <p:cNvPr id="31" name="Shape 27"/>
          <p:cNvSpPr/>
          <p:nvPr/>
        </p:nvSpPr>
        <p:spPr>
          <a:xfrm>
            <a:off x="4800957" y="5995988"/>
            <a:ext cx="90726" cy="90726"/>
          </a:xfrm>
          <a:prstGeom prst="roundRect">
            <a:avLst>
              <a:gd name="adj" fmla="val 503935"/>
            </a:avLst>
          </a:prstGeom>
          <a:solidFill>
            <a:srgbClr val="84C1FA"/>
          </a:solidFill>
          <a:ln/>
        </p:spPr>
      </p:sp>
      <p:sp>
        <p:nvSpPr>
          <p:cNvPr id="32" name="Text 28"/>
          <p:cNvSpPr/>
          <p:nvPr/>
        </p:nvSpPr>
        <p:spPr>
          <a:xfrm>
            <a:off x="5036820" y="5899666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Multi-user AR spaces</a:t>
            </a:r>
            <a:endParaRPr lang="en-US" sz="1750" dirty="0"/>
          </a:p>
        </p:txBody>
      </p:sp>
      <p:sp>
        <p:nvSpPr>
          <p:cNvPr id="33" name="Text 29"/>
          <p:cNvSpPr/>
          <p:nvPr/>
        </p:nvSpPr>
        <p:spPr>
          <a:xfrm>
            <a:off x="5036820" y="6328291"/>
            <a:ext cx="3321010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Complex networking required</a:t>
            </a:r>
            <a:endParaRPr lang="en-US" sz="1400" dirty="0"/>
          </a:p>
        </p:txBody>
      </p:sp>
      <p:sp>
        <p:nvSpPr>
          <p:cNvPr id="34" name="Text 30"/>
          <p:cNvSpPr/>
          <p:nvPr/>
        </p:nvSpPr>
        <p:spPr>
          <a:xfrm>
            <a:off x="1065967" y="7079218"/>
            <a:ext cx="7284244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Master the fundamentals first—everything else builds on this foundation</a:t>
            </a:r>
            <a:endParaRPr lang="en-US" sz="1400" dirty="0"/>
          </a:p>
        </p:txBody>
      </p:sp>
      <p:sp>
        <p:nvSpPr>
          <p:cNvPr id="35" name="Shape 31"/>
          <p:cNvSpPr/>
          <p:nvPr/>
        </p:nvSpPr>
        <p:spPr>
          <a:xfrm>
            <a:off x="793790" y="6915983"/>
            <a:ext cx="22860" cy="587693"/>
          </a:xfrm>
          <a:prstGeom prst="rect">
            <a:avLst/>
          </a:prstGeom>
          <a:solidFill>
            <a:srgbClr val="84C1FA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2026-01-19T18:20:49Z</dcterms:created>
  <dcterms:modified xsi:type="dcterms:W3CDTF">2026-01-19T18:20:49Z</dcterms:modified>
</cp:coreProperties>
</file>